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9" r:id="rId3"/>
    <p:sldId id="273" r:id="rId4"/>
    <p:sldId id="272" r:id="rId5"/>
    <p:sldId id="270" r:id="rId6"/>
    <p:sldId id="274" r:id="rId7"/>
    <p:sldId id="281" r:id="rId8"/>
    <p:sldId id="278" r:id="rId9"/>
    <p:sldId id="279" r:id="rId10"/>
    <p:sldId id="271" r:id="rId11"/>
    <p:sldId id="275" r:id="rId12"/>
    <p:sldId id="280" r:id="rId13"/>
    <p:sldId id="276" r:id="rId14"/>
    <p:sldId id="257" r:id="rId15"/>
    <p:sldId id="277" r:id="rId16"/>
    <p:sldId id="263"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024D22-544D-40D7-B3E5-F23B0E4C79A6}" v="221" dt="2022-09-22T08:38:30.5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tus Boer" userId="dd0b548e-2051-480b-b45a-733b835a31bc" providerId="ADAL" clId="{0D024D22-544D-40D7-B3E5-F23B0E4C79A6}"/>
    <pc:docChg chg="undo custSel addSld modSld">
      <pc:chgData name="Bertus Boer" userId="dd0b548e-2051-480b-b45a-733b835a31bc" providerId="ADAL" clId="{0D024D22-544D-40D7-B3E5-F23B0E4C79A6}" dt="2022-09-22T11:41:47.003" v="246" actId="1076"/>
      <pc:docMkLst>
        <pc:docMk/>
      </pc:docMkLst>
      <pc:sldChg chg="delSp modSp mod">
        <pc:chgData name="Bertus Boer" userId="dd0b548e-2051-480b-b45a-733b835a31bc" providerId="ADAL" clId="{0D024D22-544D-40D7-B3E5-F23B0E4C79A6}" dt="2022-09-22T06:22:32.387" v="205" actId="20577"/>
        <pc:sldMkLst>
          <pc:docMk/>
          <pc:sldMk cId="0" sldId="269"/>
        </pc:sldMkLst>
        <pc:spChg chg="mod">
          <ac:chgData name="Bertus Boer" userId="dd0b548e-2051-480b-b45a-733b835a31bc" providerId="ADAL" clId="{0D024D22-544D-40D7-B3E5-F23B0E4C79A6}" dt="2022-09-22T06:22:32.387" v="205" actId="20577"/>
          <ac:spMkLst>
            <pc:docMk/>
            <pc:sldMk cId="0" sldId="269"/>
            <ac:spMk id="4098" creationId="{7D0F1B82-2F7A-47AF-92E6-A5B72A0AB1F0}"/>
          </ac:spMkLst>
        </pc:spChg>
        <pc:spChg chg="del mod">
          <ac:chgData name="Bertus Boer" userId="dd0b548e-2051-480b-b45a-733b835a31bc" providerId="ADAL" clId="{0D024D22-544D-40D7-B3E5-F23B0E4C79A6}" dt="2022-09-22T06:22:24.409" v="195" actId="478"/>
          <ac:spMkLst>
            <pc:docMk/>
            <pc:sldMk cId="0" sldId="269"/>
            <ac:spMk id="4099" creationId="{23870F09-F47D-4475-90B9-B67BF89DD75E}"/>
          </ac:spMkLst>
        </pc:spChg>
      </pc:sldChg>
      <pc:sldChg chg="addSp delSp modSp mod setBg">
        <pc:chgData name="Bertus Boer" userId="dd0b548e-2051-480b-b45a-733b835a31bc" providerId="ADAL" clId="{0D024D22-544D-40D7-B3E5-F23B0E4C79A6}" dt="2022-09-22T06:23:26.157" v="212" actId="26606"/>
        <pc:sldMkLst>
          <pc:docMk/>
          <pc:sldMk cId="2674498778" sldId="270"/>
        </pc:sldMkLst>
        <pc:spChg chg="mod">
          <ac:chgData name="Bertus Boer" userId="dd0b548e-2051-480b-b45a-733b835a31bc" providerId="ADAL" clId="{0D024D22-544D-40D7-B3E5-F23B0E4C79A6}" dt="2022-09-22T06:23:26.157" v="212" actId="26606"/>
          <ac:spMkLst>
            <pc:docMk/>
            <pc:sldMk cId="2674498778" sldId="270"/>
            <ac:spMk id="4098" creationId="{7D0F1B82-2F7A-47AF-92E6-A5B72A0AB1F0}"/>
          </ac:spMkLst>
        </pc:spChg>
        <pc:spChg chg="mod ord">
          <ac:chgData name="Bertus Boer" userId="dd0b548e-2051-480b-b45a-733b835a31bc" providerId="ADAL" clId="{0D024D22-544D-40D7-B3E5-F23B0E4C79A6}" dt="2022-09-22T06:23:26.157" v="212" actId="26606"/>
          <ac:spMkLst>
            <pc:docMk/>
            <pc:sldMk cId="2674498778" sldId="270"/>
            <ac:spMk id="4099" creationId="{23870F09-F47D-4475-90B9-B67BF89DD75E}"/>
          </ac:spMkLst>
        </pc:spChg>
        <pc:spChg chg="add del">
          <ac:chgData name="Bertus Boer" userId="dd0b548e-2051-480b-b45a-733b835a31bc" providerId="ADAL" clId="{0D024D22-544D-40D7-B3E5-F23B0E4C79A6}" dt="2022-09-22T06:23:26.150" v="211" actId="26606"/>
          <ac:spMkLst>
            <pc:docMk/>
            <pc:sldMk cId="2674498778" sldId="270"/>
            <ac:spMk id="4105" creationId="{17891482-C38A-4F0C-8183-0121632F0E47}"/>
          </ac:spMkLst>
        </pc:spChg>
        <pc:spChg chg="add del">
          <ac:chgData name="Bertus Boer" userId="dd0b548e-2051-480b-b45a-733b835a31bc" providerId="ADAL" clId="{0D024D22-544D-40D7-B3E5-F23B0E4C79A6}" dt="2022-09-22T06:23:26.150" v="211" actId="26606"/>
          <ac:spMkLst>
            <pc:docMk/>
            <pc:sldMk cId="2674498778" sldId="270"/>
            <ac:spMk id="4107" creationId="{DA4B6E73-2318-4814-8EB1-306D53723691}"/>
          </ac:spMkLst>
        </pc:spChg>
        <pc:spChg chg="add">
          <ac:chgData name="Bertus Boer" userId="dd0b548e-2051-480b-b45a-733b835a31bc" providerId="ADAL" clId="{0D024D22-544D-40D7-B3E5-F23B0E4C79A6}" dt="2022-09-22T06:23:26.157" v="212" actId="26606"/>
          <ac:spMkLst>
            <pc:docMk/>
            <pc:sldMk cId="2674498778" sldId="270"/>
            <ac:spMk id="4109" creationId="{E02F3C71-C981-4614-98EA-D6C494F8091E}"/>
          </ac:spMkLst>
        </pc:spChg>
        <pc:picChg chg="add mod">
          <ac:chgData name="Bertus Boer" userId="dd0b548e-2051-480b-b45a-733b835a31bc" providerId="ADAL" clId="{0D024D22-544D-40D7-B3E5-F23B0E4C79A6}" dt="2022-09-22T06:23:26.157" v="212" actId="26606"/>
          <ac:picMkLst>
            <pc:docMk/>
            <pc:sldMk cId="2674498778" sldId="270"/>
            <ac:picMk id="1026" creationId="{3E92B3F6-31C7-BD36-9EC2-50587EC1B71A}"/>
          </ac:picMkLst>
        </pc:picChg>
        <pc:picChg chg="mod">
          <ac:chgData name="Bertus Boer" userId="dd0b548e-2051-480b-b45a-733b835a31bc" providerId="ADAL" clId="{0D024D22-544D-40D7-B3E5-F23B0E4C79A6}" dt="2022-09-22T06:23:26.157" v="212" actId="26606"/>
          <ac:picMkLst>
            <pc:docMk/>
            <pc:sldMk cId="2674498778" sldId="270"/>
            <ac:picMk id="4100" creationId="{00939D18-73BB-46C8-946C-E84A3005DF07}"/>
          </ac:picMkLst>
        </pc:picChg>
      </pc:sldChg>
      <pc:sldChg chg="addSp modSp mod">
        <pc:chgData name="Bertus Boer" userId="dd0b548e-2051-480b-b45a-733b835a31bc" providerId="ADAL" clId="{0D024D22-544D-40D7-B3E5-F23B0E4C79A6}" dt="2022-09-22T06:29:01.689" v="242" actId="14100"/>
        <pc:sldMkLst>
          <pc:docMk/>
          <pc:sldMk cId="350281050" sldId="271"/>
        </pc:sldMkLst>
        <pc:spChg chg="mod">
          <ac:chgData name="Bertus Boer" userId="dd0b548e-2051-480b-b45a-733b835a31bc" providerId="ADAL" clId="{0D024D22-544D-40D7-B3E5-F23B0E4C79A6}" dt="2022-09-22T06:29:01.689" v="242" actId="14100"/>
          <ac:spMkLst>
            <pc:docMk/>
            <pc:sldMk cId="350281050" sldId="271"/>
            <ac:spMk id="2" creationId="{056E705A-1935-4845-8C43-A6995C689371}"/>
          </ac:spMkLst>
        </pc:spChg>
        <pc:picChg chg="add mod">
          <ac:chgData name="Bertus Boer" userId="dd0b548e-2051-480b-b45a-733b835a31bc" providerId="ADAL" clId="{0D024D22-544D-40D7-B3E5-F23B0E4C79A6}" dt="2022-09-22T06:28:58.984" v="241" actId="1076"/>
          <ac:picMkLst>
            <pc:docMk/>
            <pc:sldMk cId="350281050" sldId="271"/>
            <ac:picMk id="6146" creationId="{CA8F1EBA-C361-D286-83ED-0C0E3F90ECEA}"/>
          </ac:picMkLst>
        </pc:picChg>
      </pc:sldChg>
      <pc:sldChg chg="modSp mod">
        <pc:chgData name="Bertus Boer" userId="dd0b548e-2051-480b-b45a-733b835a31bc" providerId="ADAL" clId="{0D024D22-544D-40D7-B3E5-F23B0E4C79A6}" dt="2022-09-22T11:41:47.003" v="246" actId="1076"/>
        <pc:sldMkLst>
          <pc:docMk/>
          <pc:sldMk cId="3476782185" sldId="273"/>
        </pc:sldMkLst>
        <pc:spChg chg="mod">
          <ac:chgData name="Bertus Boer" userId="dd0b548e-2051-480b-b45a-733b835a31bc" providerId="ADAL" clId="{0D024D22-544D-40D7-B3E5-F23B0E4C79A6}" dt="2022-09-22T11:41:31.798" v="245" actId="1076"/>
          <ac:spMkLst>
            <pc:docMk/>
            <pc:sldMk cId="3476782185" sldId="273"/>
            <ac:spMk id="4099" creationId="{23870F09-F47D-4475-90B9-B67BF89DD75E}"/>
          </ac:spMkLst>
        </pc:spChg>
        <pc:picChg chg="mod">
          <ac:chgData name="Bertus Boer" userId="dd0b548e-2051-480b-b45a-733b835a31bc" providerId="ADAL" clId="{0D024D22-544D-40D7-B3E5-F23B0E4C79A6}" dt="2022-09-22T11:41:47.003" v="246" actId="1076"/>
          <ac:picMkLst>
            <pc:docMk/>
            <pc:sldMk cId="3476782185" sldId="273"/>
            <ac:picMk id="2" creationId="{44C10045-9D04-4272-BBAD-665AB0B5FD9A}"/>
          </ac:picMkLst>
        </pc:picChg>
      </pc:sldChg>
      <pc:sldChg chg="addSp modSp">
        <pc:chgData name="Bertus Boer" userId="dd0b548e-2051-480b-b45a-733b835a31bc" providerId="ADAL" clId="{0D024D22-544D-40D7-B3E5-F23B0E4C79A6}" dt="2022-09-22T06:24:13.658" v="217" actId="1076"/>
        <pc:sldMkLst>
          <pc:docMk/>
          <pc:sldMk cId="2705687091" sldId="274"/>
        </pc:sldMkLst>
        <pc:picChg chg="add mod">
          <ac:chgData name="Bertus Boer" userId="dd0b548e-2051-480b-b45a-733b835a31bc" providerId="ADAL" clId="{0D024D22-544D-40D7-B3E5-F23B0E4C79A6}" dt="2022-09-22T06:24:13.658" v="217" actId="1076"/>
          <ac:picMkLst>
            <pc:docMk/>
            <pc:sldMk cId="2705687091" sldId="274"/>
            <ac:picMk id="2050" creationId="{1859EC86-033A-366B-28BB-387048390A9C}"/>
          </ac:picMkLst>
        </pc:picChg>
      </pc:sldChg>
      <pc:sldChg chg="addSp modSp mod">
        <pc:chgData name="Bertus Boer" userId="dd0b548e-2051-480b-b45a-733b835a31bc" providerId="ADAL" clId="{0D024D22-544D-40D7-B3E5-F23B0E4C79A6}" dt="2022-09-22T06:26:32.724" v="228" actId="14100"/>
        <pc:sldMkLst>
          <pc:docMk/>
          <pc:sldMk cId="1401793216" sldId="278"/>
        </pc:sldMkLst>
        <pc:spChg chg="mod">
          <ac:chgData name="Bertus Boer" userId="dd0b548e-2051-480b-b45a-733b835a31bc" providerId="ADAL" clId="{0D024D22-544D-40D7-B3E5-F23B0E4C79A6}" dt="2022-09-22T06:26:32.724" v="228" actId="14100"/>
          <ac:spMkLst>
            <pc:docMk/>
            <pc:sldMk cId="1401793216" sldId="278"/>
            <ac:spMk id="2" creationId="{16FE7B3D-2C86-4561-8893-DE3DAA865C73}"/>
          </ac:spMkLst>
        </pc:spChg>
        <pc:picChg chg="add mod">
          <ac:chgData name="Bertus Boer" userId="dd0b548e-2051-480b-b45a-733b835a31bc" providerId="ADAL" clId="{0D024D22-544D-40D7-B3E5-F23B0E4C79A6}" dt="2022-09-22T06:26:27.998" v="226" actId="1076"/>
          <ac:picMkLst>
            <pc:docMk/>
            <pc:sldMk cId="1401793216" sldId="278"/>
            <ac:picMk id="3" creationId="{B74D2312-2AF7-C438-0303-DEC4859EED1E}"/>
          </ac:picMkLst>
        </pc:picChg>
      </pc:sldChg>
      <pc:sldChg chg="addSp modSp">
        <pc:chgData name="Bertus Boer" userId="dd0b548e-2051-480b-b45a-733b835a31bc" providerId="ADAL" clId="{0D024D22-544D-40D7-B3E5-F23B0E4C79A6}" dt="2022-09-22T06:27:18.863" v="234" actId="1076"/>
        <pc:sldMkLst>
          <pc:docMk/>
          <pc:sldMk cId="2604450130" sldId="279"/>
        </pc:sldMkLst>
        <pc:picChg chg="add mod">
          <ac:chgData name="Bertus Boer" userId="dd0b548e-2051-480b-b45a-733b835a31bc" providerId="ADAL" clId="{0D024D22-544D-40D7-B3E5-F23B0E4C79A6}" dt="2022-09-22T06:27:18.863" v="234" actId="1076"/>
          <ac:picMkLst>
            <pc:docMk/>
            <pc:sldMk cId="2604450130" sldId="279"/>
            <ac:picMk id="5122" creationId="{F76B070A-A34A-0039-46CF-2E49A62F032E}"/>
          </ac:picMkLst>
        </pc:picChg>
      </pc:sldChg>
      <pc:sldChg chg="modSp mod modAnim">
        <pc:chgData name="Bertus Boer" userId="dd0b548e-2051-480b-b45a-733b835a31bc" providerId="ADAL" clId="{0D024D22-544D-40D7-B3E5-F23B0E4C79A6}" dt="2022-09-22T08:38:30.519" v="243" actId="20577"/>
        <pc:sldMkLst>
          <pc:docMk/>
          <pc:sldMk cId="736633934" sldId="280"/>
        </pc:sldMkLst>
        <pc:spChg chg="mod">
          <ac:chgData name="Bertus Boer" userId="dd0b548e-2051-480b-b45a-733b835a31bc" providerId="ADAL" clId="{0D024D22-544D-40D7-B3E5-F23B0E4C79A6}" dt="2022-09-22T08:38:30.519" v="243" actId="20577"/>
          <ac:spMkLst>
            <pc:docMk/>
            <pc:sldMk cId="736633934" sldId="280"/>
            <ac:spMk id="4099" creationId="{23870F09-F47D-4475-90B9-B67BF89DD75E}"/>
          </ac:spMkLst>
        </pc:spChg>
        <pc:picChg chg="mod">
          <ac:chgData name="Bertus Boer" userId="dd0b548e-2051-480b-b45a-733b835a31bc" providerId="ADAL" clId="{0D024D22-544D-40D7-B3E5-F23B0E4C79A6}" dt="2022-09-22T06:16:46.544" v="193" actId="1076"/>
          <ac:picMkLst>
            <pc:docMk/>
            <pc:sldMk cId="736633934" sldId="280"/>
            <ac:picMk id="1026" creationId="{44F1DECE-067F-1AD5-D17D-0CB76316CEE0}"/>
          </ac:picMkLst>
        </pc:picChg>
      </pc:sldChg>
      <pc:sldChg chg="addSp delSp modSp add modAnim">
        <pc:chgData name="Bertus Boer" userId="dd0b548e-2051-480b-b45a-733b835a31bc" providerId="ADAL" clId="{0D024D22-544D-40D7-B3E5-F23B0E4C79A6}" dt="2022-09-22T06:24:54.435" v="223" actId="1076"/>
        <pc:sldMkLst>
          <pc:docMk/>
          <pc:sldMk cId="72676275" sldId="281"/>
        </pc:sldMkLst>
        <pc:spChg chg="mod">
          <ac:chgData name="Bertus Boer" userId="dd0b548e-2051-480b-b45a-733b835a31bc" providerId="ADAL" clId="{0D024D22-544D-40D7-B3E5-F23B0E4C79A6}" dt="2022-09-22T06:24:46.938" v="219" actId="6549"/>
          <ac:spMkLst>
            <pc:docMk/>
            <pc:sldMk cId="72676275" sldId="281"/>
            <ac:spMk id="2" creationId="{16FE7B3D-2C86-4561-8893-DE3DAA865C73}"/>
          </ac:spMkLst>
        </pc:spChg>
        <pc:picChg chg="del">
          <ac:chgData name="Bertus Boer" userId="dd0b548e-2051-480b-b45a-733b835a31bc" providerId="ADAL" clId="{0D024D22-544D-40D7-B3E5-F23B0E4C79A6}" dt="2022-09-22T06:24:47.788" v="220" actId="478"/>
          <ac:picMkLst>
            <pc:docMk/>
            <pc:sldMk cId="72676275" sldId="281"/>
            <ac:picMk id="2050" creationId="{1859EC86-033A-366B-28BB-387048390A9C}"/>
          </ac:picMkLst>
        </pc:picChg>
        <pc:picChg chg="add mod">
          <ac:chgData name="Bertus Boer" userId="dd0b548e-2051-480b-b45a-733b835a31bc" providerId="ADAL" clId="{0D024D22-544D-40D7-B3E5-F23B0E4C79A6}" dt="2022-09-22T06:24:54.435" v="223" actId="1076"/>
          <ac:picMkLst>
            <pc:docMk/>
            <pc:sldMk cId="72676275" sldId="281"/>
            <ac:picMk id="3074" creationId="{BD989909-CC68-3A47-1A44-E5556B36413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E05F0D-2C6A-4CDB-8EAE-6D99EA2C8B77}" type="datetimeFigureOut">
              <a:rPr lang="nl-NL" smtClean="0"/>
              <a:t>22-9-2022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4A7A02-E0D3-4D43-B331-741726E83AD9}" type="slidenum">
              <a:rPr lang="nl-NL" smtClean="0"/>
              <a:t>‹nr.›</a:t>
            </a:fld>
            <a:endParaRPr lang="nl-NL"/>
          </a:p>
        </p:txBody>
      </p:sp>
    </p:spTree>
    <p:extLst>
      <p:ext uri="{BB962C8B-B14F-4D97-AF65-F5344CB8AC3E}">
        <p14:creationId xmlns:p14="http://schemas.microsoft.com/office/powerpoint/2010/main" val="1669761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65248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833122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88211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08653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03551E8F-DE85-445B-9E15-579DD259C229}" type="datetimeFigureOut">
              <a:rPr lang="nl-NL" smtClean="0"/>
              <a:t>22-9-2022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55135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03551E8F-DE85-445B-9E15-579DD259C229}" type="datetimeFigureOut">
              <a:rPr lang="nl-NL" smtClean="0"/>
              <a:t>22-9-2022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387795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03551E8F-DE85-445B-9E15-579DD259C229}" type="datetimeFigureOut">
              <a:rPr lang="nl-NL" smtClean="0"/>
              <a:t>22-9-2022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237359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03551E8F-DE85-445B-9E15-579DD259C229}" type="datetimeFigureOut">
              <a:rPr lang="nl-NL" smtClean="0"/>
              <a:t>22-9-2022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1737093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3551E8F-DE85-445B-9E15-579DD259C229}" type="datetimeFigureOut">
              <a:rPr lang="nl-NL" smtClean="0"/>
              <a:t>22-9-2022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3730420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03551E8F-DE85-445B-9E15-579DD259C229}" type="datetimeFigureOut">
              <a:rPr lang="nl-NL" smtClean="0"/>
              <a:t>22-9-2022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985097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03551E8F-DE85-445B-9E15-579DD259C229}" type="datetimeFigureOut">
              <a:rPr lang="nl-NL" smtClean="0"/>
              <a:t>22-9-2022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089774-5771-4918-895F-A746E2F9353C}" type="slidenum">
              <a:rPr lang="nl-NL" smtClean="0"/>
              <a:t>‹nr.›</a:t>
            </a:fld>
            <a:endParaRPr lang="nl-NL"/>
          </a:p>
        </p:txBody>
      </p:sp>
    </p:spTree>
    <p:extLst>
      <p:ext uri="{BB962C8B-B14F-4D97-AF65-F5344CB8AC3E}">
        <p14:creationId xmlns:p14="http://schemas.microsoft.com/office/powerpoint/2010/main" val="9140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551E8F-DE85-445B-9E15-579DD259C229}" type="datetimeFigureOut">
              <a:rPr lang="nl-NL" smtClean="0"/>
              <a:t>22-9-2022</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89774-5771-4918-895F-A746E2F9353C}" type="slidenum">
              <a:rPr lang="nl-NL" smtClean="0"/>
              <a:t>‹nr.›</a:t>
            </a:fld>
            <a:endParaRPr lang="nl-NL"/>
          </a:p>
        </p:txBody>
      </p:sp>
    </p:spTree>
    <p:extLst>
      <p:ext uri="{BB962C8B-B14F-4D97-AF65-F5344CB8AC3E}">
        <p14:creationId xmlns:p14="http://schemas.microsoft.com/office/powerpoint/2010/main" val="347804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7.xml"/><Relationship Id="rId1" Type="http://schemas.openxmlformats.org/officeDocument/2006/relationships/video" Target="https://www.youtube.com/embed/BPetGrZ1pv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OKClu40UMcc"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_DGLe9mmiSg"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chor="t"/>
          <a:lstStyle/>
          <a:p>
            <a:r>
              <a:rPr lang="nl-NL" dirty="0"/>
              <a:t>Glas snijden</a:t>
            </a:r>
          </a:p>
        </p:txBody>
      </p:sp>
      <p:sp>
        <p:nvSpPr>
          <p:cNvPr id="3" name="Ondertitel 2"/>
          <p:cNvSpPr>
            <a:spLocks noGrp="1"/>
          </p:cNvSpPr>
          <p:nvPr>
            <p:ph type="subTitle" idx="1"/>
          </p:nvPr>
        </p:nvSpPr>
        <p:spPr>
          <a:xfrm>
            <a:off x="1524000" y="3602037"/>
            <a:ext cx="9144000" cy="2837951"/>
          </a:xfrm>
        </p:spPr>
        <p:txBody>
          <a:bodyPr/>
          <a:lstStyle/>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588" y="3602037"/>
            <a:ext cx="10058400" cy="4015501"/>
          </a:xfrm>
          <a:prstGeom prst="rect">
            <a:avLst/>
          </a:prstGeom>
        </p:spPr>
      </p:pic>
      <p:pic>
        <p:nvPicPr>
          <p:cNvPr id="6" name="Afbeelding 5">
            <a:extLst>
              <a:ext uri="{FF2B5EF4-FFF2-40B4-BE49-F238E27FC236}">
                <a16:creationId xmlns:a16="http://schemas.microsoft.com/office/drawing/2014/main" id="{5ABB8C9B-7D0B-432D-A8D5-52ADE6B82A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800" y="2354005"/>
            <a:ext cx="3072809" cy="684180"/>
          </a:xfrm>
          <a:prstGeom prst="rect">
            <a:avLst/>
          </a:prstGeom>
        </p:spPr>
      </p:pic>
    </p:spTree>
    <p:extLst>
      <p:ext uri="{BB962C8B-B14F-4D97-AF65-F5344CB8AC3E}">
        <p14:creationId xmlns:p14="http://schemas.microsoft.com/office/powerpoint/2010/main" val="1447261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p:txBody>
          <a:bodyPr/>
          <a:lstStyle/>
          <a:p>
            <a:pPr eaLnBrk="1" hangingPunct="1"/>
            <a:r>
              <a:rPr lang="nl-NL" altLang="nl-NL" b="1" dirty="0">
                <a:latin typeface="+mn-lt"/>
              </a:rPr>
              <a:t>Veiligheidsglas</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hoek 1">
            <a:extLst>
              <a:ext uri="{FF2B5EF4-FFF2-40B4-BE49-F238E27FC236}">
                <a16:creationId xmlns:a16="http://schemas.microsoft.com/office/drawing/2014/main" id="{056E705A-1935-4845-8C43-A6995C689371}"/>
              </a:ext>
            </a:extLst>
          </p:cNvPr>
          <p:cNvSpPr/>
          <p:nvPr/>
        </p:nvSpPr>
        <p:spPr>
          <a:xfrm>
            <a:off x="691374" y="2610864"/>
            <a:ext cx="5813568" cy="2677656"/>
          </a:xfrm>
          <a:prstGeom prst="rect">
            <a:avLst/>
          </a:prstGeom>
        </p:spPr>
        <p:txBody>
          <a:bodyPr wrap="square">
            <a:spAutoFit/>
          </a:bodyPr>
          <a:lstStyle/>
          <a:p>
            <a:r>
              <a:rPr lang="nl-NL" sz="2400" dirty="0">
                <a:solidFill>
                  <a:srgbClr val="333333"/>
                </a:solidFill>
              </a:rPr>
              <a:t>Veiligheidsglas is tot 6 keer sterker dan tuindersglas en zal bij breuk volledige verbrijzelen in botte deeltjes. </a:t>
            </a:r>
          </a:p>
          <a:p>
            <a:endParaRPr lang="nl-NL" sz="2400" dirty="0">
              <a:solidFill>
                <a:srgbClr val="333333"/>
              </a:solidFill>
            </a:endParaRPr>
          </a:p>
          <a:p>
            <a:r>
              <a:rPr lang="nl-NL" sz="2400" dirty="0">
                <a:solidFill>
                  <a:srgbClr val="333333"/>
                </a:solidFill>
              </a:rPr>
              <a:t>Veiligheidsglas wordt bovendien gepolijst geleverd, dit betekend dat de randen afgerond en niet langer scherp zijn. </a:t>
            </a:r>
          </a:p>
        </p:txBody>
      </p:sp>
      <p:pic>
        <p:nvPicPr>
          <p:cNvPr id="6146" name="Picture 2" descr="Grijs gelaagd veiligheidsglas 8,76 mm (4-0,76-4) - RVS Products">
            <a:extLst>
              <a:ext uri="{FF2B5EF4-FFF2-40B4-BE49-F238E27FC236}">
                <a16:creationId xmlns:a16="http://schemas.microsoft.com/office/drawing/2014/main" id="{CA8F1EBA-C361-D286-83ED-0C0E3F90EC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4941" y="1219835"/>
            <a:ext cx="5049520" cy="5049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8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r>
              <a:rPr lang="nl-NL" dirty="0"/>
              <a:t>Wat hebben we nodig voor de veiligheid?</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r>
              <a:rPr lang="nl-NL" dirty="0"/>
              <a:t>Handschoenen</a:t>
            </a:r>
          </a:p>
          <a:p>
            <a:r>
              <a:rPr lang="nl-NL" dirty="0"/>
              <a:t>Bril</a:t>
            </a:r>
          </a:p>
          <a:p>
            <a:r>
              <a:rPr lang="nl-NL" dirty="0"/>
              <a:t>Verbandtrommel</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Afbeelding 5">
            <a:extLst>
              <a:ext uri="{FF2B5EF4-FFF2-40B4-BE49-F238E27FC236}">
                <a16:creationId xmlns:a16="http://schemas.microsoft.com/office/drawing/2014/main" id="{44507F1C-7AF5-4C9B-895C-805E07A44FEA}"/>
              </a:ext>
            </a:extLst>
          </p:cNvPr>
          <p:cNvPicPr>
            <a:picLocks noChangeAspect="1"/>
          </p:cNvPicPr>
          <p:nvPr/>
        </p:nvPicPr>
        <p:blipFill>
          <a:blip r:embed="rId3"/>
          <a:stretch>
            <a:fillRect/>
          </a:stretch>
        </p:blipFill>
        <p:spPr>
          <a:xfrm>
            <a:off x="3984457" y="2096040"/>
            <a:ext cx="7353632" cy="2710282"/>
          </a:xfrm>
          <a:prstGeom prst="rect">
            <a:avLst/>
          </a:prstGeom>
        </p:spPr>
      </p:pic>
    </p:spTree>
    <p:extLst>
      <p:ext uri="{BB962C8B-B14F-4D97-AF65-F5344CB8AC3E}">
        <p14:creationId xmlns:p14="http://schemas.microsoft.com/office/powerpoint/2010/main" val="320373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r>
              <a:rPr lang="nl-NL" dirty="0"/>
              <a:t>Opdracht</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1023986" y="1966912"/>
            <a:ext cx="10144027" cy="4351337"/>
          </a:xfrm>
        </p:spPr>
        <p:txBody>
          <a:bodyPr/>
          <a:lstStyle/>
          <a:p>
            <a:r>
              <a:rPr lang="nl-NL" dirty="0"/>
              <a:t>Snij 2 gelijkwaardige stroken van minimaal 7 cm breed</a:t>
            </a:r>
          </a:p>
          <a:p>
            <a:r>
              <a:rPr lang="nl-NL" dirty="0"/>
              <a:t>Maak een foto verslag van de werkzaamheden die je uit gaat voeren</a:t>
            </a:r>
          </a:p>
          <a:p>
            <a:r>
              <a:rPr lang="nl-NL"/>
              <a:t>laat min. </a:t>
            </a:r>
            <a:r>
              <a:rPr lang="nl-NL" dirty="0"/>
              <a:t>één foto door een collega maken zodat jezelf op het bewijsmateriaal staat</a:t>
            </a:r>
          </a:p>
          <a:p>
            <a:r>
              <a:rPr lang="nl-NL" dirty="0"/>
              <a:t>Geef tekst en uitleg bij de foto`s</a:t>
            </a:r>
          </a:p>
          <a:p>
            <a:r>
              <a:rPr lang="nl-NL" dirty="0"/>
              <a:t>Lever deze eind van de les in</a:t>
            </a:r>
          </a:p>
          <a:p>
            <a:pPr marL="0" indent="0">
              <a:buNone/>
            </a:pPr>
            <a:endParaRPr lang="nl-NL" dirty="0"/>
          </a:p>
          <a:p>
            <a:endParaRPr lang="nl-NL" dirty="0"/>
          </a:p>
          <a:p>
            <a:endParaRPr 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Visueel verslag - Schetsfabriek">
            <a:extLst>
              <a:ext uri="{FF2B5EF4-FFF2-40B4-BE49-F238E27FC236}">
                <a16:creationId xmlns:a16="http://schemas.microsoft.com/office/drawing/2014/main" id="{44F1DECE-067F-1AD5-D17D-0CB76316CE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050" y="3799146"/>
            <a:ext cx="3531556" cy="2904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663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1000"/>
                                        <p:tgtEl>
                                          <p:spTgt spid="4099">
                                            <p:txEl>
                                              <p:pRg st="1" end="1"/>
                                            </p:txEl>
                                          </p:spTgt>
                                        </p:tgtEl>
                                      </p:cBhvr>
                                    </p:animEffect>
                                    <p:anim calcmode="lin" valueType="num">
                                      <p:cBhvr>
                                        <p:cTn id="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9">
                                            <p:txEl>
                                              <p:pRg st="2" end="2"/>
                                            </p:txEl>
                                          </p:spTgt>
                                        </p:tgtEl>
                                        <p:attrNameLst>
                                          <p:attrName>style.visibility</p:attrName>
                                        </p:attrNameLst>
                                      </p:cBhvr>
                                      <p:to>
                                        <p:strVal val="visible"/>
                                      </p:to>
                                    </p:set>
                                    <p:animEffect transition="in" filter="fade">
                                      <p:cBhvr>
                                        <p:cTn id="14" dur="1000"/>
                                        <p:tgtEl>
                                          <p:spTgt spid="4099">
                                            <p:txEl>
                                              <p:pRg st="2" end="2"/>
                                            </p:txEl>
                                          </p:spTgt>
                                        </p:tgtEl>
                                      </p:cBhvr>
                                    </p:animEffect>
                                    <p:anim calcmode="lin" valueType="num">
                                      <p:cBhvr>
                                        <p:cTn id="15"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099">
                                            <p:txEl>
                                              <p:pRg st="0" end="0"/>
                                            </p:txEl>
                                          </p:spTgt>
                                        </p:tgtEl>
                                        <p:attrNameLst>
                                          <p:attrName>style.visibility</p:attrName>
                                        </p:attrNameLst>
                                      </p:cBhvr>
                                      <p:to>
                                        <p:strVal val="visible"/>
                                      </p:to>
                                    </p:set>
                                    <p:animEffect transition="in" filter="fade">
                                      <p:cBhvr>
                                        <p:cTn id="21" dur="1000"/>
                                        <p:tgtEl>
                                          <p:spTgt spid="4099">
                                            <p:txEl>
                                              <p:pRg st="0" end="0"/>
                                            </p:txEl>
                                          </p:spTgt>
                                        </p:tgtEl>
                                      </p:cBhvr>
                                    </p:animEffect>
                                    <p:anim calcmode="lin" valueType="num">
                                      <p:cBhvr>
                                        <p:cTn id="22"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099">
                                            <p:txEl>
                                              <p:pRg st="4" end="4"/>
                                            </p:txEl>
                                          </p:spTgt>
                                        </p:tgtEl>
                                        <p:attrNameLst>
                                          <p:attrName>style.visibility</p:attrName>
                                        </p:attrNameLst>
                                      </p:cBhvr>
                                      <p:to>
                                        <p:strVal val="visible"/>
                                      </p:to>
                                    </p:set>
                                    <p:animEffect transition="in" filter="fade">
                                      <p:cBhvr>
                                        <p:cTn id="35" dur="1000"/>
                                        <p:tgtEl>
                                          <p:spTgt spid="4099">
                                            <p:txEl>
                                              <p:pRg st="4" end="4"/>
                                            </p:txEl>
                                          </p:spTgt>
                                        </p:tgtEl>
                                      </p:cBhvr>
                                    </p:animEffect>
                                    <p:anim calcmode="lin" valueType="num">
                                      <p:cBhvr>
                                        <p:cTn id="36"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r>
              <a:rPr lang="nl-NL" dirty="0"/>
              <a:t>Wat hebben we nodig?</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r>
              <a:rPr lang="nl-NL" dirty="0"/>
              <a:t>Glas</a:t>
            </a:r>
          </a:p>
          <a:p>
            <a:r>
              <a:rPr lang="nl-NL" dirty="0"/>
              <a:t>Glassnijder</a:t>
            </a:r>
          </a:p>
          <a:p>
            <a:r>
              <a:rPr lang="nl-NL" dirty="0"/>
              <a:t>Watervaste stift</a:t>
            </a:r>
          </a:p>
          <a:p>
            <a:r>
              <a:rPr lang="nl-NL" dirty="0"/>
              <a:t>Petroleum</a:t>
            </a:r>
          </a:p>
          <a:p>
            <a:r>
              <a:rPr lang="nl-NL" dirty="0"/>
              <a:t>Glasreiniger</a:t>
            </a:r>
          </a:p>
          <a:p>
            <a:r>
              <a:rPr lang="nl-NL" dirty="0"/>
              <a:t>Rechte lat</a:t>
            </a:r>
          </a:p>
          <a:p>
            <a:r>
              <a:rPr lang="nl-NL" dirty="0"/>
              <a:t>Schuurpapier</a:t>
            </a:r>
          </a:p>
          <a:p>
            <a:endParaRPr 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Afbeelding 6">
            <a:extLst>
              <a:ext uri="{FF2B5EF4-FFF2-40B4-BE49-F238E27FC236}">
                <a16:creationId xmlns:a16="http://schemas.microsoft.com/office/drawing/2014/main" id="{09B10AAB-4A71-4D1E-8D08-9CA6F011CF7E}"/>
              </a:ext>
            </a:extLst>
          </p:cNvPr>
          <p:cNvPicPr>
            <a:picLocks noChangeAspect="1"/>
          </p:cNvPicPr>
          <p:nvPr/>
        </p:nvPicPr>
        <p:blipFill>
          <a:blip r:embed="rId3"/>
          <a:stretch>
            <a:fillRect/>
          </a:stretch>
        </p:blipFill>
        <p:spPr>
          <a:xfrm>
            <a:off x="6991291" y="2002108"/>
            <a:ext cx="3625703" cy="3625703"/>
          </a:xfrm>
          <a:prstGeom prst="rect">
            <a:avLst/>
          </a:prstGeom>
        </p:spPr>
      </p:pic>
    </p:spTree>
    <p:extLst>
      <p:ext uri="{BB962C8B-B14F-4D97-AF65-F5344CB8AC3E}">
        <p14:creationId xmlns:p14="http://schemas.microsoft.com/office/powerpoint/2010/main" val="73655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099">
                                            <p:txEl>
                                              <p:pRg st="4" end="4"/>
                                            </p:txEl>
                                          </p:spTgt>
                                        </p:tgtEl>
                                        <p:attrNameLst>
                                          <p:attrName>style.visibility</p:attrName>
                                        </p:attrNameLst>
                                      </p:cBhvr>
                                      <p:to>
                                        <p:strVal val="visible"/>
                                      </p:to>
                                    </p:set>
                                    <p:animEffect transition="in" filter="fade">
                                      <p:cBhvr>
                                        <p:cTn id="35" dur="1000"/>
                                        <p:tgtEl>
                                          <p:spTgt spid="4099">
                                            <p:txEl>
                                              <p:pRg st="4" end="4"/>
                                            </p:txEl>
                                          </p:spTgt>
                                        </p:tgtEl>
                                      </p:cBhvr>
                                    </p:animEffect>
                                    <p:anim calcmode="lin" valueType="num">
                                      <p:cBhvr>
                                        <p:cTn id="36"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099">
                                            <p:txEl>
                                              <p:pRg st="5" end="5"/>
                                            </p:txEl>
                                          </p:spTgt>
                                        </p:tgtEl>
                                        <p:attrNameLst>
                                          <p:attrName>style.visibility</p:attrName>
                                        </p:attrNameLst>
                                      </p:cBhvr>
                                      <p:to>
                                        <p:strVal val="visible"/>
                                      </p:to>
                                    </p:set>
                                    <p:animEffect transition="in" filter="fade">
                                      <p:cBhvr>
                                        <p:cTn id="42" dur="1000"/>
                                        <p:tgtEl>
                                          <p:spTgt spid="4099">
                                            <p:txEl>
                                              <p:pRg st="5" end="5"/>
                                            </p:txEl>
                                          </p:spTgt>
                                        </p:tgtEl>
                                      </p:cBhvr>
                                    </p:animEffect>
                                    <p:anim calcmode="lin" valueType="num">
                                      <p:cBhvr>
                                        <p:cTn id="43"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099">
                                            <p:txEl>
                                              <p:pRg st="6" end="6"/>
                                            </p:txEl>
                                          </p:spTgt>
                                        </p:tgtEl>
                                        <p:attrNameLst>
                                          <p:attrName>style.visibility</p:attrName>
                                        </p:attrNameLst>
                                      </p:cBhvr>
                                      <p:to>
                                        <p:strVal val="visible"/>
                                      </p:to>
                                    </p:set>
                                    <p:animEffect transition="in" filter="fade">
                                      <p:cBhvr>
                                        <p:cTn id="49" dur="1000"/>
                                        <p:tgtEl>
                                          <p:spTgt spid="4099">
                                            <p:txEl>
                                              <p:pRg st="6" end="6"/>
                                            </p:txEl>
                                          </p:spTgt>
                                        </p:tgtEl>
                                      </p:cBhvr>
                                    </p:animEffect>
                                    <p:anim calcmode="lin" valueType="num">
                                      <p:cBhvr>
                                        <p:cTn id="50"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PetGrZ1pvM"/>
          <p:cNvPicPr>
            <a:picLocks noRot="1" noChangeAspect="1"/>
          </p:cNvPicPr>
          <p:nvPr>
            <a:videoFile r:link="rId1"/>
          </p:nvPr>
        </p:nvPicPr>
        <p:blipFill>
          <a:blip r:embed="rId3"/>
          <a:stretch>
            <a:fillRect/>
          </a:stretch>
        </p:blipFill>
        <p:spPr>
          <a:xfrm>
            <a:off x="1280160" y="759655"/>
            <a:ext cx="10153747" cy="5711483"/>
          </a:xfrm>
          <a:prstGeom prst="rect">
            <a:avLst/>
          </a:prstGeom>
        </p:spPr>
      </p:pic>
    </p:spTree>
    <p:extLst>
      <p:ext uri="{BB962C8B-B14F-4D97-AF65-F5344CB8AC3E}">
        <p14:creationId xmlns:p14="http://schemas.microsoft.com/office/powerpoint/2010/main" val="327189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r>
              <a:rPr lang="nl-NL" dirty="0"/>
              <a:t>Opruimen</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r>
              <a:rPr lang="nl-NL" dirty="0"/>
              <a:t>Glas in de container</a:t>
            </a:r>
          </a:p>
          <a:p>
            <a:r>
              <a:rPr lang="nl-NL" dirty="0"/>
              <a:t>Rest van de spullen op 1 tafel verzamelen</a:t>
            </a:r>
          </a:p>
          <a:p>
            <a:endParaRPr 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Afbeelding 6">
            <a:extLst>
              <a:ext uri="{FF2B5EF4-FFF2-40B4-BE49-F238E27FC236}">
                <a16:creationId xmlns:a16="http://schemas.microsoft.com/office/drawing/2014/main" id="{A1E89C44-BCCA-4AEE-AC79-683F5D3FE0B1}"/>
              </a:ext>
            </a:extLst>
          </p:cNvPr>
          <p:cNvPicPr>
            <a:picLocks noChangeAspect="1"/>
          </p:cNvPicPr>
          <p:nvPr/>
        </p:nvPicPr>
        <p:blipFill>
          <a:blip r:embed="rId3"/>
          <a:stretch>
            <a:fillRect/>
          </a:stretch>
        </p:blipFill>
        <p:spPr>
          <a:xfrm>
            <a:off x="4473855" y="3668772"/>
            <a:ext cx="4971215" cy="1744516"/>
          </a:xfrm>
          <a:prstGeom prst="rect">
            <a:avLst/>
          </a:prstGeom>
        </p:spPr>
      </p:pic>
    </p:spTree>
    <p:extLst>
      <p:ext uri="{BB962C8B-B14F-4D97-AF65-F5344CB8AC3E}">
        <p14:creationId xmlns:p14="http://schemas.microsoft.com/office/powerpoint/2010/main" val="126935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Evaluatie</a:t>
            </a:r>
          </a:p>
        </p:txBody>
      </p:sp>
      <p:pic>
        <p:nvPicPr>
          <p:cNvPr id="5" name="Tijdelijke aanduiding voor inhoud 4">
            <a:extLst>
              <a:ext uri="{FF2B5EF4-FFF2-40B4-BE49-F238E27FC236}">
                <a16:creationId xmlns:a16="http://schemas.microsoft.com/office/drawing/2014/main" id="{74998632-F98F-48C5-B83B-85256EC57D29}"/>
              </a:ext>
            </a:extLst>
          </p:cNvPr>
          <p:cNvPicPr>
            <a:picLocks noGrp="1" noChangeAspect="1"/>
          </p:cNvPicPr>
          <p:nvPr>
            <p:ph idx="1"/>
          </p:nvPr>
        </p:nvPicPr>
        <p:blipFill>
          <a:blip r:embed="rId2"/>
          <a:stretch>
            <a:fillRect/>
          </a:stretch>
        </p:blipFill>
        <p:spPr>
          <a:xfrm>
            <a:off x="2636343" y="1859385"/>
            <a:ext cx="5515506" cy="4062949"/>
          </a:xfrm>
          <a:prstGeom prst="rect">
            <a:avLst/>
          </a:prstGeom>
        </p:spPr>
      </p:pic>
    </p:spTree>
    <p:extLst>
      <p:ext uri="{BB962C8B-B14F-4D97-AF65-F5344CB8AC3E}">
        <p14:creationId xmlns:p14="http://schemas.microsoft.com/office/powerpoint/2010/main" val="3865317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p:txBody>
          <a:bodyPr/>
          <a:lstStyle/>
          <a:p>
            <a:pPr eaLnBrk="1" hangingPunct="1"/>
            <a:r>
              <a:rPr lang="nl-NL" altLang="nl-NL" b="1" dirty="0"/>
              <a:t>Voorkennis</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Afbeelding 5">
            <a:extLst>
              <a:ext uri="{FF2B5EF4-FFF2-40B4-BE49-F238E27FC236}">
                <a16:creationId xmlns:a16="http://schemas.microsoft.com/office/drawing/2014/main" id="{33028F8B-C91C-4AA9-8543-ED41A3189DFE}"/>
              </a:ext>
            </a:extLst>
          </p:cNvPr>
          <p:cNvPicPr>
            <a:picLocks noChangeAspect="1"/>
          </p:cNvPicPr>
          <p:nvPr/>
        </p:nvPicPr>
        <p:blipFill>
          <a:blip r:embed="rId3"/>
          <a:stretch>
            <a:fillRect/>
          </a:stretch>
        </p:blipFill>
        <p:spPr>
          <a:xfrm>
            <a:off x="5085469" y="1700848"/>
            <a:ext cx="3694814" cy="4298774"/>
          </a:xfrm>
          <a:prstGeom prst="rect">
            <a:avLst/>
          </a:prstGeom>
        </p:spPr>
      </p:pic>
      <p:sp>
        <p:nvSpPr>
          <p:cNvPr id="2" name="Rechthoek 1">
            <a:extLst>
              <a:ext uri="{FF2B5EF4-FFF2-40B4-BE49-F238E27FC236}">
                <a16:creationId xmlns:a16="http://schemas.microsoft.com/office/drawing/2014/main" id="{50DE9F70-B395-464D-9D00-ED6DB32F63B8}"/>
              </a:ext>
            </a:extLst>
          </p:cNvPr>
          <p:cNvSpPr/>
          <p:nvPr/>
        </p:nvSpPr>
        <p:spPr>
          <a:xfrm>
            <a:off x="1608804" y="3429000"/>
            <a:ext cx="3056606" cy="523220"/>
          </a:xfrm>
          <a:prstGeom prst="rect">
            <a:avLst/>
          </a:prstGeom>
        </p:spPr>
        <p:txBody>
          <a:bodyPr wrap="none">
            <a:spAutoFit/>
          </a:bodyPr>
          <a:lstStyle/>
          <a:p>
            <a:r>
              <a:rPr lang="nl-NL" sz="2800" dirty="0"/>
              <a:t>Wat weten jullie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677944" y="714374"/>
            <a:ext cx="10515600" cy="1325563"/>
          </a:xfrm>
        </p:spPr>
        <p:txBody>
          <a:bodyPr/>
          <a:lstStyle/>
          <a:p>
            <a:r>
              <a:rPr lang="nl-NL" dirty="0"/>
              <a:t>Glasschade door hagelbui Venlo mei 2018</a:t>
            </a:r>
            <a:endParaRPr lang="nl-NL" altLang="nl-NL" b="1" dirty="0"/>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2180431" y="1792289"/>
            <a:ext cx="7831137" cy="4351337"/>
          </a:xfrm>
        </p:spPr>
        <p:txBody>
          <a:bodyPr/>
          <a:lstStyle/>
          <a:p>
            <a:pPr marL="0" indent="0">
              <a:buNone/>
            </a:pPr>
            <a:r>
              <a:rPr lang="nl-NL" altLang="nl-NL" dirty="0"/>
              <a:t>.</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Onlinemedia 1">
            <a:hlinkClick r:id="" action="ppaction://media"/>
            <a:extLst>
              <a:ext uri="{FF2B5EF4-FFF2-40B4-BE49-F238E27FC236}">
                <a16:creationId xmlns:a16="http://schemas.microsoft.com/office/drawing/2014/main" id="{44C10045-9D04-4272-BBAD-665AB0B5FD9A}"/>
              </a:ext>
            </a:extLst>
          </p:cNvPr>
          <p:cNvPicPr>
            <a:picLocks noRot="1" noChangeAspect="1"/>
          </p:cNvPicPr>
          <p:nvPr>
            <a:videoFile r:link="rId1"/>
          </p:nvPr>
        </p:nvPicPr>
        <p:blipFill>
          <a:blip r:embed="rId4"/>
          <a:stretch>
            <a:fillRect/>
          </a:stretch>
        </p:blipFill>
        <p:spPr>
          <a:xfrm>
            <a:off x="998456" y="1792289"/>
            <a:ext cx="8493550" cy="4777622"/>
          </a:xfrm>
          <a:prstGeom prst="rect">
            <a:avLst/>
          </a:prstGeom>
        </p:spPr>
      </p:pic>
    </p:spTree>
    <p:extLst>
      <p:ext uri="{BB962C8B-B14F-4D97-AF65-F5344CB8AC3E}">
        <p14:creationId xmlns:p14="http://schemas.microsoft.com/office/powerpoint/2010/main" val="3476782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p:txBody>
          <a:bodyPr/>
          <a:lstStyle/>
          <a:p>
            <a:pPr eaLnBrk="1" hangingPunct="1"/>
            <a:r>
              <a:rPr lang="nl-NL" altLang="nl-NL" dirty="0"/>
              <a:t>Grote ruiten vervangen</a:t>
            </a:r>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2208214" y="1792289"/>
            <a:ext cx="7831137" cy="4351337"/>
          </a:xfrm>
        </p:spPr>
        <p:txBody>
          <a:bodyPr/>
          <a:lstStyle/>
          <a:p>
            <a:pPr marL="0" indent="0">
              <a:buNone/>
            </a:pPr>
            <a:r>
              <a:rPr lang="nl-NL" altLang="nl-NL" dirty="0"/>
              <a:t>.</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Onlinemedia 1">
            <a:hlinkClick r:id="" action="ppaction://media"/>
            <a:extLst>
              <a:ext uri="{FF2B5EF4-FFF2-40B4-BE49-F238E27FC236}">
                <a16:creationId xmlns:a16="http://schemas.microsoft.com/office/drawing/2014/main" id="{4D2421C1-E2B1-425F-A52F-857C9C27EA9B}"/>
              </a:ext>
            </a:extLst>
          </p:cNvPr>
          <p:cNvPicPr>
            <a:picLocks noRot="1" noChangeAspect="1"/>
          </p:cNvPicPr>
          <p:nvPr>
            <a:videoFile r:link="rId1"/>
          </p:nvPr>
        </p:nvPicPr>
        <p:blipFill>
          <a:blip r:embed="rId4"/>
          <a:stretch>
            <a:fillRect/>
          </a:stretch>
        </p:blipFill>
        <p:spPr>
          <a:xfrm>
            <a:off x="1089374" y="1725612"/>
            <a:ext cx="8034871" cy="4519615"/>
          </a:xfrm>
          <a:prstGeom prst="rect">
            <a:avLst/>
          </a:prstGeom>
        </p:spPr>
      </p:pic>
    </p:spTree>
    <p:extLst>
      <p:ext uri="{BB962C8B-B14F-4D97-AF65-F5344CB8AC3E}">
        <p14:creationId xmlns:p14="http://schemas.microsoft.com/office/powerpoint/2010/main" val="58483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9" name="Rectangle 4104">
            <a:extLst>
              <a:ext uri="{FF2B5EF4-FFF2-40B4-BE49-F238E27FC236}">
                <a16:creationId xmlns:a16="http://schemas.microsoft.com/office/drawing/2014/main" id="{E02F3C71-C981-4614-98EA-D6C494F809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3" y="321176"/>
            <a:ext cx="717424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21516" y="640263"/>
            <a:ext cx="6204984" cy="1344975"/>
          </a:xfrm>
        </p:spPr>
        <p:txBody>
          <a:bodyPr>
            <a:normAutofit/>
          </a:bodyPr>
          <a:lstStyle/>
          <a:p>
            <a:pPr eaLnBrk="1" hangingPunct="1"/>
            <a:r>
              <a:rPr lang="nl-NL" altLang="nl-NL" sz="4000" b="1"/>
              <a:t>Tuinbouw maakt gebruik van flaotglas</a:t>
            </a:r>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21515" y="2121762"/>
            <a:ext cx="6204984" cy="3626917"/>
          </a:xfrm>
        </p:spPr>
        <p:txBody>
          <a:bodyPr>
            <a:normAutofit/>
          </a:bodyPr>
          <a:lstStyle/>
          <a:p>
            <a:endParaRPr lang="nl-NL" sz="2400" b="1"/>
          </a:p>
          <a:p>
            <a:pPr marL="0" indent="0">
              <a:buNone/>
            </a:pPr>
            <a:r>
              <a:rPr lang="nl-NL" sz="2400"/>
              <a:t>Floatglas</a:t>
            </a:r>
            <a:r>
              <a:rPr lang="nl-NL" sz="2400" b="1"/>
              <a:t> </a:t>
            </a:r>
            <a:r>
              <a:rPr lang="nl-NL" sz="2400"/>
              <a:t>wordt gemaakt uit een mengsel van:</a:t>
            </a:r>
          </a:p>
          <a:p>
            <a:pPr marL="0" indent="0">
              <a:buNone/>
            </a:pPr>
            <a:endParaRPr lang="nl-NL" sz="2400"/>
          </a:p>
          <a:p>
            <a:r>
              <a:rPr lang="nl-NL" sz="2400"/>
              <a:t>zand</a:t>
            </a:r>
          </a:p>
          <a:p>
            <a:r>
              <a:rPr lang="nl-NL" sz="2400"/>
              <a:t>kalk</a:t>
            </a:r>
          </a:p>
          <a:p>
            <a:r>
              <a:rPr lang="nl-NL" sz="2400"/>
              <a:t>soda</a:t>
            </a:r>
          </a:p>
          <a:p>
            <a:r>
              <a:rPr lang="nl-NL" sz="2400"/>
              <a:t>Dolomiet (calcium-magnesium-carbonaat)</a:t>
            </a:r>
          </a:p>
          <a:p>
            <a:r>
              <a:rPr lang="nl-NL" sz="2400"/>
              <a:t>glasgruis</a:t>
            </a:r>
          </a:p>
          <a:p>
            <a:pPr marL="0" indent="0">
              <a:buNone/>
            </a:pPr>
            <a:endParaRPr lang="nl-NL" altLang="nl-NL" sz="240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829551" y="1000191"/>
            <a:ext cx="4042409" cy="89943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Enkel Glas / Float Glas online bestellen bij GlasStore.nl">
            <a:extLst>
              <a:ext uri="{FF2B5EF4-FFF2-40B4-BE49-F238E27FC236}">
                <a16:creationId xmlns:a16="http://schemas.microsoft.com/office/drawing/2014/main" id="{3E92B3F6-31C7-BD36-9EC2-50587EC1B71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29551" y="3105562"/>
            <a:ext cx="4042410" cy="2835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49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3" end="3"/>
                                            </p:txEl>
                                          </p:spTgt>
                                        </p:tgtEl>
                                        <p:attrNameLst>
                                          <p:attrName>style.visibility</p:attrName>
                                        </p:attrNameLst>
                                      </p:cBhvr>
                                      <p:to>
                                        <p:strVal val="visible"/>
                                      </p:to>
                                    </p:set>
                                    <p:anim calcmode="lin" valueType="num">
                                      <p:cBhvr additive="base">
                                        <p:cTn id="7"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4" end="4"/>
                                            </p:txEl>
                                          </p:spTgt>
                                        </p:tgtEl>
                                        <p:attrNameLst>
                                          <p:attrName>style.visibility</p:attrName>
                                        </p:attrNameLst>
                                      </p:cBhvr>
                                      <p:to>
                                        <p:strVal val="visible"/>
                                      </p:to>
                                    </p:set>
                                    <p:anim calcmode="lin" valueType="num">
                                      <p:cBhvr additive="base">
                                        <p:cTn id="1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5" end="5"/>
                                            </p:txEl>
                                          </p:spTgt>
                                        </p:tgtEl>
                                        <p:attrNameLst>
                                          <p:attrName>style.visibility</p:attrName>
                                        </p:attrNameLst>
                                      </p:cBhvr>
                                      <p:to>
                                        <p:strVal val="visible"/>
                                      </p:to>
                                    </p:set>
                                    <p:anim calcmode="lin" valueType="num">
                                      <p:cBhvr additive="base">
                                        <p:cTn id="19"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6" end="6"/>
                                            </p:txEl>
                                          </p:spTgt>
                                        </p:tgtEl>
                                        <p:attrNameLst>
                                          <p:attrName>style.visibility</p:attrName>
                                        </p:attrNameLst>
                                      </p:cBhvr>
                                      <p:to>
                                        <p:strVal val="visible"/>
                                      </p:to>
                                    </p:set>
                                    <p:anim calcmode="lin" valueType="num">
                                      <p:cBhvr additive="base">
                                        <p:cTn id="25"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7" end="7"/>
                                            </p:txEl>
                                          </p:spTgt>
                                        </p:tgtEl>
                                        <p:attrNameLst>
                                          <p:attrName>style.visibility</p:attrName>
                                        </p:attrNameLst>
                                      </p:cBhvr>
                                      <p:to>
                                        <p:strVal val="visible"/>
                                      </p:to>
                                    </p:set>
                                    <p:anim calcmode="lin" valueType="num">
                                      <p:cBhvr additive="base">
                                        <p:cTn id="31"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pPr eaLnBrk="1" hangingPunct="1"/>
            <a:r>
              <a:rPr lang="nl-NL" altLang="nl-NL" b="1" dirty="0"/>
              <a:t>Hoe wordt </a:t>
            </a:r>
            <a:r>
              <a:rPr lang="nl-NL" altLang="nl-NL" b="1" dirty="0" err="1"/>
              <a:t>floatglas</a:t>
            </a:r>
            <a:r>
              <a:rPr lang="nl-NL" altLang="nl-NL" b="1" dirty="0"/>
              <a:t> gemaakt</a:t>
            </a:r>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endParaRPr lang="nl-NL" b="1" dirty="0"/>
          </a:p>
          <a:p>
            <a:pPr marL="0" indent="0">
              <a:buNone/>
            </a:pPr>
            <a:endParaRPr lang="nl-NL" alt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hoek 1">
            <a:extLst>
              <a:ext uri="{FF2B5EF4-FFF2-40B4-BE49-F238E27FC236}">
                <a16:creationId xmlns:a16="http://schemas.microsoft.com/office/drawing/2014/main" id="{16FE7B3D-2C86-4561-8893-DE3DAA865C73}"/>
              </a:ext>
            </a:extLst>
          </p:cNvPr>
          <p:cNvSpPr/>
          <p:nvPr/>
        </p:nvSpPr>
        <p:spPr>
          <a:xfrm>
            <a:off x="853911" y="2176462"/>
            <a:ext cx="9453728" cy="3693319"/>
          </a:xfrm>
          <a:prstGeom prst="rect">
            <a:avLst/>
          </a:prstGeom>
        </p:spPr>
        <p:txBody>
          <a:bodyPr wrap="square">
            <a:spAutoFit/>
          </a:bodyPr>
          <a:lstStyle/>
          <a:p>
            <a:r>
              <a:rPr lang="nl-NL" sz="2400" dirty="0">
                <a:solidFill>
                  <a:srgbClr val="50494B"/>
                </a:solidFill>
              </a:rPr>
              <a:t>Al deze grondstoffen worden in de exact afgewogen samenstelling vanuit enorme silo's de oventrechter in gebracht en bij een temperatuur van 1600 graden gesmolten. Door de enorm hoge temperatuur ontsnappen gassen en verdwijnen alle verontreinigingen uit het vloeibare glas.</a:t>
            </a:r>
          </a:p>
          <a:p>
            <a:endParaRPr lang="nl-NL" sz="2400" dirty="0">
              <a:solidFill>
                <a:srgbClr val="50494B"/>
              </a:solidFill>
            </a:endParaRPr>
          </a:p>
          <a:p>
            <a:r>
              <a:rPr lang="nl-NL" sz="2400" dirty="0">
                <a:solidFill>
                  <a:srgbClr val="50494B"/>
                </a:solidFill>
              </a:rPr>
              <a:t>De verontreinigingen mengen zich met het kalk en komen boven drijven. Dit mengsel wordt ook wel slak genoemd, dit slak wordt automatisch afgevoerd.</a:t>
            </a:r>
          </a:p>
          <a:p>
            <a:endParaRPr lang="nl-NL" sz="2400" dirty="0">
              <a:solidFill>
                <a:srgbClr val="50494B"/>
              </a:solidFill>
            </a:endParaRPr>
          </a:p>
          <a:p>
            <a:r>
              <a:rPr lang="nl-NL" dirty="0">
                <a:solidFill>
                  <a:srgbClr val="50494B"/>
                </a:solidFill>
                <a:latin typeface="Arial" panose="020B0604020202020204" pitchFamily="34" charset="0"/>
              </a:rPr>
              <a:t> </a:t>
            </a:r>
            <a:endParaRPr lang="nl-NL" b="0" i="0" dirty="0">
              <a:solidFill>
                <a:srgbClr val="50494B"/>
              </a:solidFill>
              <a:effectLst/>
              <a:latin typeface="Arial" panose="020B0604020202020204" pitchFamily="34" charset="0"/>
            </a:endParaRPr>
          </a:p>
        </p:txBody>
      </p:sp>
      <p:pic>
        <p:nvPicPr>
          <p:cNvPr id="2050" name="Picture 2" descr="Floatglas en enkel glas bestellen | Timmers BV">
            <a:extLst>
              <a:ext uri="{FF2B5EF4-FFF2-40B4-BE49-F238E27FC236}">
                <a16:creationId xmlns:a16="http://schemas.microsoft.com/office/drawing/2014/main" id="{1859EC86-033A-366B-28BB-387048390A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1653" y="4842383"/>
            <a:ext cx="4026436" cy="1765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568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pPr eaLnBrk="1" hangingPunct="1"/>
            <a:r>
              <a:rPr lang="nl-NL" altLang="nl-NL" b="1" dirty="0"/>
              <a:t>Hoe wordt </a:t>
            </a:r>
            <a:r>
              <a:rPr lang="nl-NL" altLang="nl-NL" b="1" dirty="0" err="1"/>
              <a:t>floatglas</a:t>
            </a:r>
            <a:r>
              <a:rPr lang="nl-NL" altLang="nl-NL" b="1" dirty="0"/>
              <a:t> gemaakt</a:t>
            </a:r>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endParaRPr lang="nl-NL" b="1" dirty="0"/>
          </a:p>
          <a:p>
            <a:pPr marL="0" indent="0">
              <a:buNone/>
            </a:pPr>
            <a:endParaRPr lang="nl-NL" alt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hoek 1">
            <a:extLst>
              <a:ext uri="{FF2B5EF4-FFF2-40B4-BE49-F238E27FC236}">
                <a16:creationId xmlns:a16="http://schemas.microsoft.com/office/drawing/2014/main" id="{16FE7B3D-2C86-4561-8893-DE3DAA865C73}"/>
              </a:ext>
            </a:extLst>
          </p:cNvPr>
          <p:cNvSpPr/>
          <p:nvPr/>
        </p:nvSpPr>
        <p:spPr>
          <a:xfrm>
            <a:off x="853911" y="2176462"/>
            <a:ext cx="9453728" cy="738664"/>
          </a:xfrm>
          <a:prstGeom prst="rect">
            <a:avLst/>
          </a:prstGeom>
        </p:spPr>
        <p:txBody>
          <a:bodyPr wrap="square">
            <a:spAutoFit/>
          </a:bodyPr>
          <a:lstStyle/>
          <a:p>
            <a:endParaRPr lang="nl-NL" sz="2400" dirty="0">
              <a:solidFill>
                <a:srgbClr val="50494B"/>
              </a:solidFill>
            </a:endParaRPr>
          </a:p>
          <a:p>
            <a:r>
              <a:rPr lang="nl-NL" dirty="0">
                <a:solidFill>
                  <a:srgbClr val="50494B"/>
                </a:solidFill>
                <a:latin typeface="Arial" panose="020B0604020202020204" pitchFamily="34" charset="0"/>
              </a:rPr>
              <a:t> </a:t>
            </a:r>
            <a:endParaRPr lang="nl-NL" b="0" i="0" dirty="0">
              <a:solidFill>
                <a:srgbClr val="50494B"/>
              </a:solidFill>
              <a:effectLst/>
              <a:latin typeface="Arial" panose="020B0604020202020204" pitchFamily="34" charset="0"/>
            </a:endParaRPr>
          </a:p>
        </p:txBody>
      </p:sp>
      <p:pic>
        <p:nvPicPr>
          <p:cNvPr id="3074" name="Picture 2" descr="Glas, productie, tegenwoordig">
            <a:extLst>
              <a:ext uri="{FF2B5EF4-FFF2-40B4-BE49-F238E27FC236}">
                <a16:creationId xmlns:a16="http://schemas.microsoft.com/office/drawing/2014/main" id="{BD989909-CC68-3A47-1A44-E5556B3641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741" y="2852419"/>
            <a:ext cx="11272338" cy="2999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76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a:xfrm>
            <a:off x="838200" y="770477"/>
            <a:ext cx="10515600" cy="1325563"/>
          </a:xfrm>
        </p:spPr>
        <p:txBody>
          <a:bodyPr/>
          <a:lstStyle/>
          <a:p>
            <a:pPr eaLnBrk="1" hangingPunct="1"/>
            <a:r>
              <a:rPr lang="nl-NL" altLang="nl-NL" b="1" dirty="0"/>
              <a:t>Hoe wordt </a:t>
            </a:r>
            <a:r>
              <a:rPr lang="nl-NL" altLang="nl-NL" b="1" dirty="0" err="1"/>
              <a:t>floatglas</a:t>
            </a:r>
            <a:r>
              <a:rPr lang="nl-NL" altLang="nl-NL" b="1" dirty="0"/>
              <a:t> gemaakt</a:t>
            </a:r>
          </a:p>
        </p:txBody>
      </p:sp>
      <p:sp>
        <p:nvSpPr>
          <p:cNvPr id="4099" name="Tijdelijke aanduiding voor inhoud 2">
            <a:extLst>
              <a:ext uri="{FF2B5EF4-FFF2-40B4-BE49-F238E27FC236}">
                <a16:creationId xmlns:a16="http://schemas.microsoft.com/office/drawing/2014/main" id="{23870F09-F47D-4475-90B9-B67BF89DD75E}"/>
              </a:ext>
            </a:extLst>
          </p:cNvPr>
          <p:cNvSpPr>
            <a:spLocks noGrp="1" noChangeArrowheads="1"/>
          </p:cNvSpPr>
          <p:nvPr>
            <p:ph idx="1"/>
          </p:nvPr>
        </p:nvSpPr>
        <p:spPr>
          <a:xfrm>
            <a:off x="853911" y="2176462"/>
            <a:ext cx="10144027" cy="4351337"/>
          </a:xfrm>
        </p:spPr>
        <p:txBody>
          <a:bodyPr/>
          <a:lstStyle/>
          <a:p>
            <a:endParaRPr lang="nl-NL" b="1" dirty="0"/>
          </a:p>
          <a:p>
            <a:pPr marL="0" indent="0">
              <a:buNone/>
            </a:pPr>
            <a:endParaRPr lang="nl-NL" altLang="nl-NL" dirty="0"/>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hoek 1">
            <a:extLst>
              <a:ext uri="{FF2B5EF4-FFF2-40B4-BE49-F238E27FC236}">
                <a16:creationId xmlns:a16="http://schemas.microsoft.com/office/drawing/2014/main" id="{16FE7B3D-2C86-4561-8893-DE3DAA865C73}"/>
              </a:ext>
            </a:extLst>
          </p:cNvPr>
          <p:cNvSpPr/>
          <p:nvPr/>
        </p:nvSpPr>
        <p:spPr>
          <a:xfrm>
            <a:off x="508471" y="1905506"/>
            <a:ext cx="7437919" cy="3416320"/>
          </a:xfrm>
          <a:prstGeom prst="rect">
            <a:avLst/>
          </a:prstGeom>
        </p:spPr>
        <p:txBody>
          <a:bodyPr wrap="square">
            <a:spAutoFit/>
          </a:bodyPr>
          <a:lstStyle/>
          <a:p>
            <a:r>
              <a:rPr lang="nl-NL" sz="2400" dirty="0">
                <a:solidFill>
                  <a:srgbClr val="50494B"/>
                </a:solidFill>
              </a:rPr>
              <a:t>Vervolgens wordt het gesmolten glas in een ondiep bad van vloeibaar tin gegoten. Doordat het vloeibare tin zich niet vermengt met het vloeibare glas, blijft het glas drijven. Het glas vloeit gelijkmatig uit over het "bed" van tin. </a:t>
            </a:r>
          </a:p>
          <a:p>
            <a:endParaRPr lang="nl-NL" sz="2400" dirty="0">
              <a:solidFill>
                <a:srgbClr val="50494B"/>
              </a:solidFill>
            </a:endParaRPr>
          </a:p>
          <a:p>
            <a:r>
              <a:rPr lang="nl-NL" sz="2400" dirty="0">
                <a:solidFill>
                  <a:srgbClr val="50494B"/>
                </a:solidFill>
              </a:rPr>
              <a:t>Hier komt ook de term </a:t>
            </a:r>
            <a:r>
              <a:rPr lang="nl-NL" sz="2400" b="1" dirty="0" err="1">
                <a:solidFill>
                  <a:srgbClr val="50494B"/>
                </a:solidFill>
              </a:rPr>
              <a:t>floatglas</a:t>
            </a:r>
            <a:r>
              <a:rPr lang="nl-NL" sz="2400" dirty="0">
                <a:solidFill>
                  <a:srgbClr val="50494B"/>
                </a:solidFill>
              </a:rPr>
              <a:t> vandaan. Hierna wordt het </a:t>
            </a:r>
            <a:r>
              <a:rPr lang="nl-NL" sz="2400" b="1" dirty="0" err="1">
                <a:solidFill>
                  <a:srgbClr val="50494B"/>
                </a:solidFill>
              </a:rPr>
              <a:t>floatglas</a:t>
            </a:r>
            <a:r>
              <a:rPr lang="nl-NL" sz="2400" b="1" dirty="0">
                <a:solidFill>
                  <a:srgbClr val="50494B"/>
                </a:solidFill>
              </a:rPr>
              <a:t> </a:t>
            </a:r>
            <a:r>
              <a:rPr lang="nl-NL" sz="2400" dirty="0">
                <a:solidFill>
                  <a:srgbClr val="50494B"/>
                </a:solidFill>
              </a:rPr>
              <a:t>langzaam afgekoeld tot 600 graden zo ontstaat een mooie vlakke glasplaat. </a:t>
            </a:r>
            <a:endParaRPr lang="nl-NL" sz="2400" b="0" i="0" dirty="0">
              <a:solidFill>
                <a:srgbClr val="50494B"/>
              </a:solidFill>
              <a:effectLst/>
            </a:endParaRPr>
          </a:p>
        </p:txBody>
      </p:sp>
      <p:pic>
        <p:nvPicPr>
          <p:cNvPr id="3" name="Picture 2" descr="Gebruikt floatglas 2.145/1.122mm - Tuinbouw Marktplaats">
            <a:extLst>
              <a:ext uri="{FF2B5EF4-FFF2-40B4-BE49-F238E27FC236}">
                <a16:creationId xmlns:a16="http://schemas.microsoft.com/office/drawing/2014/main" id="{B74D2312-2AF7-C438-0303-DEC4859EED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6390" y="3708358"/>
            <a:ext cx="3859530" cy="2899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79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7D0F1B82-2F7A-47AF-92E6-A5B72A0AB1F0}"/>
              </a:ext>
            </a:extLst>
          </p:cNvPr>
          <p:cNvSpPr>
            <a:spLocks noGrp="1" noChangeArrowheads="1"/>
          </p:cNvSpPr>
          <p:nvPr>
            <p:ph type="title"/>
          </p:nvPr>
        </p:nvSpPr>
        <p:spPr/>
        <p:txBody>
          <a:bodyPr/>
          <a:lstStyle/>
          <a:p>
            <a:pPr eaLnBrk="1" hangingPunct="1"/>
            <a:r>
              <a:rPr lang="nl-NL" altLang="nl-NL" b="1" dirty="0">
                <a:latin typeface="+mn-lt"/>
              </a:rPr>
              <a:t>Veiligheidsglas</a:t>
            </a:r>
          </a:p>
        </p:txBody>
      </p:sp>
      <p:pic>
        <p:nvPicPr>
          <p:cNvPr id="4100" name="Afbeelding 6">
            <a:extLst>
              <a:ext uri="{FF2B5EF4-FFF2-40B4-BE49-F238E27FC236}">
                <a16:creationId xmlns:a16="http://schemas.microsoft.com/office/drawing/2014/main" id="{00939D18-73BB-46C8-946C-E84A3005DF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1764" y="330201"/>
            <a:ext cx="255587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hoek 1">
            <a:extLst>
              <a:ext uri="{FF2B5EF4-FFF2-40B4-BE49-F238E27FC236}">
                <a16:creationId xmlns:a16="http://schemas.microsoft.com/office/drawing/2014/main" id="{056E705A-1935-4845-8C43-A6995C689371}"/>
              </a:ext>
            </a:extLst>
          </p:cNvPr>
          <p:cNvSpPr/>
          <p:nvPr/>
        </p:nvSpPr>
        <p:spPr>
          <a:xfrm>
            <a:off x="734505" y="2619491"/>
            <a:ext cx="10317637" cy="3000821"/>
          </a:xfrm>
          <a:prstGeom prst="rect">
            <a:avLst/>
          </a:prstGeom>
        </p:spPr>
        <p:txBody>
          <a:bodyPr wrap="square">
            <a:spAutoFit/>
          </a:bodyPr>
          <a:lstStyle/>
          <a:p>
            <a:r>
              <a:rPr lang="nl-NL" sz="2400" dirty="0">
                <a:solidFill>
                  <a:srgbClr val="333333"/>
                </a:solidFill>
              </a:rPr>
              <a:t>Veiligheidsglas ontstaat doordat </a:t>
            </a:r>
            <a:r>
              <a:rPr lang="nl-NL" sz="2400" dirty="0" err="1">
                <a:solidFill>
                  <a:srgbClr val="333333"/>
                </a:solidFill>
              </a:rPr>
              <a:t>floatglas</a:t>
            </a:r>
            <a:r>
              <a:rPr lang="nl-NL" sz="2400" dirty="0">
                <a:solidFill>
                  <a:srgbClr val="333333"/>
                </a:solidFill>
              </a:rPr>
              <a:t> thermisch behandeld wordt.</a:t>
            </a:r>
          </a:p>
          <a:p>
            <a:br>
              <a:rPr lang="nl-NL" sz="2400" dirty="0">
                <a:solidFill>
                  <a:srgbClr val="333333"/>
                </a:solidFill>
              </a:rPr>
            </a:br>
            <a:r>
              <a:rPr lang="nl-NL" sz="2400" dirty="0">
                <a:solidFill>
                  <a:srgbClr val="333333"/>
                </a:solidFill>
              </a:rPr>
              <a:t>Bij breuk merkt je direct het verschil: veiligheidsglas brokkelt in 1000-den botte deeltjes uiteen.</a:t>
            </a:r>
          </a:p>
          <a:p>
            <a:endParaRPr lang="nl-NL" sz="2400" dirty="0">
              <a:solidFill>
                <a:srgbClr val="333333"/>
              </a:solidFill>
            </a:endParaRPr>
          </a:p>
          <a:p>
            <a:r>
              <a:rPr lang="nl-NL" sz="2400" dirty="0">
                <a:solidFill>
                  <a:srgbClr val="333333"/>
                </a:solidFill>
              </a:rPr>
              <a:t>Veiligheidsglas combineert de voordelen van glas, een goede lichtdoorlaatbaarheid (ongeveer 90%).</a:t>
            </a:r>
          </a:p>
          <a:p>
            <a:r>
              <a:rPr lang="nl-NL" sz="2100" dirty="0">
                <a:solidFill>
                  <a:srgbClr val="333333"/>
                </a:solidFill>
                <a:latin typeface="+mj-lt"/>
              </a:rPr>
              <a:t> </a:t>
            </a:r>
          </a:p>
        </p:txBody>
      </p:sp>
      <p:pic>
        <p:nvPicPr>
          <p:cNvPr id="5122" name="Picture 2" descr="Gehard veiligheidsglas - Ruitenspecialist.nl">
            <a:extLst>
              <a:ext uri="{FF2B5EF4-FFF2-40B4-BE49-F238E27FC236}">
                <a16:creationId xmlns:a16="http://schemas.microsoft.com/office/drawing/2014/main" id="{F76B070A-A34A-0039-46CF-2E49A62F03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76373" y="4176885"/>
            <a:ext cx="2892107" cy="2315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45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359</Words>
  <Application>Microsoft Office PowerPoint</Application>
  <PresentationFormat>Breedbeeld</PresentationFormat>
  <Paragraphs>62</Paragraphs>
  <Slides>16</Slides>
  <Notes>0</Notes>
  <HiddenSlides>0</HiddenSlides>
  <MMClips>3</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Calibri Light</vt:lpstr>
      <vt:lpstr>Kantoorthema</vt:lpstr>
      <vt:lpstr>Glas snijden</vt:lpstr>
      <vt:lpstr>Voorkennis</vt:lpstr>
      <vt:lpstr>Glasschade door hagelbui Venlo mei 2018</vt:lpstr>
      <vt:lpstr>Grote ruiten vervangen</vt:lpstr>
      <vt:lpstr>Tuinbouw maakt gebruik van flaotglas</vt:lpstr>
      <vt:lpstr>Hoe wordt floatglas gemaakt</vt:lpstr>
      <vt:lpstr>Hoe wordt floatglas gemaakt</vt:lpstr>
      <vt:lpstr>Hoe wordt floatglas gemaakt</vt:lpstr>
      <vt:lpstr>Veiligheidsglas</vt:lpstr>
      <vt:lpstr>Veiligheidsglas</vt:lpstr>
      <vt:lpstr>Wat hebben we nodig voor de veiligheid?</vt:lpstr>
      <vt:lpstr>Opdracht</vt:lpstr>
      <vt:lpstr>Wat hebben we nodig?</vt:lpstr>
      <vt:lpstr>PowerPoint-presentatie</vt:lpstr>
      <vt:lpstr>Opruimen</vt:lpstr>
      <vt:lpstr>Evaluatie</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Glas snijden</dc:title>
  <dc:creator>Gé Verbeek</dc:creator>
  <cp:lastModifiedBy>Bertus Boer</cp:lastModifiedBy>
  <cp:revision>30</cp:revision>
  <dcterms:created xsi:type="dcterms:W3CDTF">2019-09-25T17:02:08Z</dcterms:created>
  <dcterms:modified xsi:type="dcterms:W3CDTF">2022-09-22T11:41:52Z</dcterms:modified>
</cp:coreProperties>
</file>